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74" r:id="rId2"/>
    <p:sldId id="421" r:id="rId3"/>
    <p:sldId id="409" r:id="rId4"/>
    <p:sldId id="423" r:id="rId5"/>
    <p:sldId id="420" r:id="rId6"/>
    <p:sldId id="422" r:id="rId7"/>
    <p:sldId id="424" r:id="rId8"/>
    <p:sldId id="429" r:id="rId9"/>
    <p:sldId id="427" r:id="rId10"/>
    <p:sldId id="428" r:id="rId11"/>
    <p:sldId id="402" r:id="rId12"/>
    <p:sldId id="405" r:id="rId13"/>
    <p:sldId id="42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00FF00"/>
    <a:srgbClr val="F86E8F"/>
    <a:srgbClr val="5F5F5F"/>
    <a:srgbClr val="7806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6" autoAdjust="0"/>
    <p:restoredTop sz="94585" autoAdjust="0"/>
  </p:normalViewPr>
  <p:slideViewPr>
    <p:cSldViewPr snapToGrid="0">
      <p:cViewPr varScale="1">
        <p:scale>
          <a:sx n="65" d="100"/>
          <a:sy n="65" d="100"/>
        </p:scale>
        <p:origin x="-708" y="-96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48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ED108E-92EE-4A68-AFC0-3671E2ADB57B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7141E7-CE0F-489A-A290-947FF35D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6E5C5-8B6E-426D-A384-3E421EE1E28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A1E-C800-46C5-8384-F56A601742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755-2B25-415F-968E-B7818BAB54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3144-AAEA-45C3-8B0A-953E5D5C69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DA70-CF96-4899-BF0E-AE37F37295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6D46-8739-4316-9AB4-DE6E5C4473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00C5-C7F2-43D9-BFFD-A0CA4B7C7FA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F6C3-8200-4A67-B6AF-6C5D8FB8147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169-D91B-4EF5-9A60-9428B91F1B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897-660B-46D7-9D3D-E3DA627B35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6680-87B0-4EEB-90BF-D796C5E0CB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85C-CB28-4EAA-95D5-C89A1B3E9E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2483-AB09-45CC-A3D4-479FBCB970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4180-AB7F-4240-911D-C5B1E6031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7729AF6-9464-42E0-A6A0-2C114574DC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4363" y="620713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Data</a:t>
            </a:r>
            <a:r>
              <a:rPr lang="bg-BG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p</a:t>
            </a:r>
            <a:r>
              <a:rPr lang="bg-BG" sz="4400" dirty="0" smtClean="0">
                <a:solidFill>
                  <a:schemeClr val="tx1"/>
                </a:solidFill>
              </a:rPr>
              <a:t>ublishing </a:t>
            </a:r>
            <a:r>
              <a:rPr lang="en-US" sz="4400" dirty="0" smtClean="0">
                <a:solidFill>
                  <a:schemeClr val="tx1"/>
                </a:solidFill>
              </a:rPr>
              <a:t>from the viewpoint of a biodiversity publisher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995589" y="3079824"/>
            <a:ext cx="7335611" cy="1752600"/>
          </a:xfrm>
        </p:spPr>
        <p:txBody>
          <a:bodyPr/>
          <a:lstStyle/>
          <a:p>
            <a:r>
              <a:rPr lang="bg-BG" sz="2200" dirty="0" smtClean="0"/>
              <a:t>Lyubomir Penev, Vishwas Chavan, Gregor Hagedorn, Daniel Mietchen, Teodor Georgiev, David Roberts, Vincent Smith</a:t>
            </a:r>
            <a:endParaRPr lang="en-US" sz="2200" dirty="0" smtClean="0"/>
          </a:p>
          <a:p>
            <a:r>
              <a:rPr lang="bg-BG" sz="2200" dirty="0" smtClean="0"/>
              <a:t/>
            </a:r>
            <a:br>
              <a:rPr lang="bg-BG" sz="2200" dirty="0" smtClean="0"/>
            </a:br>
            <a:endParaRPr lang="bg-BG" sz="2200" b="1" baseline="30000" dirty="0" smtClean="0"/>
          </a:p>
          <a:p>
            <a:r>
              <a:rPr lang="en-US" sz="2000" b="1" dirty="0" smtClean="0"/>
              <a:t>TDWG Annual Meeting, New Orleans, 17-13 Oct 2011</a:t>
            </a:r>
          </a:p>
          <a:p>
            <a:endParaRPr lang="bg-BG" sz="2000" b="1" dirty="0" smtClean="0">
              <a:latin typeface="+mj-lt"/>
            </a:endParaRPr>
          </a:p>
        </p:txBody>
      </p:sp>
      <p:pic>
        <p:nvPicPr>
          <p:cNvPr id="4100" name="Picture 6" descr="Z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215063"/>
            <a:ext cx="17859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215063"/>
            <a:ext cx="1911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892637" y="5873614"/>
            <a:ext cx="1341440" cy="984386"/>
            <a:chOff x="647" y="753"/>
            <a:chExt cx="2611" cy="1612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803" y="1567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0" name="Picture 2" descr="gbif_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5300663"/>
            <a:ext cx="1584325" cy="1085850"/>
          </a:xfrm>
          <a:ln algn="ctr">
            <a:solidFill>
              <a:schemeClr val="tx1"/>
            </a:solidFill>
          </a:ln>
        </p:spPr>
      </p:pic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39750" y="0"/>
            <a:ext cx="8229600" cy="88490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Occurrence datasets published as “data papers” through GBIF</a:t>
            </a:r>
            <a:endParaRPr lang="bg-BG" sz="3200" dirty="0" smtClean="0">
              <a:solidFill>
                <a:schemeClr val="tx1"/>
              </a:solidFill>
            </a:endParaRPr>
          </a:p>
        </p:txBody>
      </p:sp>
      <p:pic>
        <p:nvPicPr>
          <p:cNvPr id="40964" name="Picture 4" descr="Untitled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8424863" cy="3186112"/>
          </a:xfrm>
        </p:spPr>
      </p:pic>
      <p:pic>
        <p:nvPicPr>
          <p:cNvPr id="40971" name="Picture 11" descr="GBIF-MIller-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7579" y="1254345"/>
            <a:ext cx="8569325" cy="5184775"/>
          </a:xfrm>
        </p:spPr>
      </p:pic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4427538" y="4508500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572000" y="472440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/>
              <a:t>IPT</a:t>
            </a:r>
          </a:p>
        </p:txBody>
      </p:sp>
      <p:pic>
        <p:nvPicPr>
          <p:cNvPr id="9" name="Content Placeholder 3" descr="IPT-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629674"/>
            <a:ext cx="8813800" cy="4673600"/>
          </a:xfrm>
        </p:spPr>
      </p:pic>
      <p:pic>
        <p:nvPicPr>
          <p:cNvPr id="10" name="Picture 4" descr="IPT-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2162" y="1141110"/>
            <a:ext cx="6343742" cy="57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1" descr="vibrantdataflow-NEW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2100" y="975323"/>
            <a:ext cx="6981821" cy="57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89" grpId="0"/>
      <p:bldP spid="409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221226"/>
            <a:ext cx="7013575" cy="1031875"/>
          </a:xfrm>
        </p:spPr>
        <p:txBody>
          <a:bodyPr/>
          <a:lstStyle/>
          <a:p>
            <a:r>
              <a:rPr lang="bg-BG" b="0" dirty="0" smtClean="0">
                <a:solidFill>
                  <a:schemeClr val="tx1"/>
                </a:solidFill>
              </a:rPr>
              <a:t>The </a:t>
            </a:r>
            <a:r>
              <a:rPr lang="en-US" b="0" dirty="0" smtClean="0">
                <a:solidFill>
                  <a:schemeClr val="tx1"/>
                </a:solidFill>
              </a:rPr>
              <a:t>F</a:t>
            </a:r>
            <a:r>
              <a:rPr lang="bg-BG" b="0" dirty="0" smtClean="0">
                <a:solidFill>
                  <a:schemeClr val="tx1"/>
                </a:solidFill>
              </a:rPr>
              <a:t>uture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316163" y="1784350"/>
            <a:ext cx="4689475" cy="1903413"/>
            <a:chOff x="647" y="753"/>
            <a:chExt cx="2996" cy="1371"/>
          </a:xfrm>
        </p:grpSpPr>
        <p:pic>
          <p:nvPicPr>
            <p:cNvPr id="60421" name="Picture 38" descr="ViBRANT Logo No Text-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1684" y="1417"/>
              <a:ext cx="175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latin typeface="Helvetica"/>
                </a:rPr>
                <a:t>ViBRANT</a:t>
              </a:r>
              <a:endParaRPr lang="en-US" sz="4800" dirty="0">
                <a:latin typeface="Helvetica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1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Virtual Biodiversity</a:t>
              </a:r>
            </a:p>
          </p:txBody>
        </p:sp>
      </p:grp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884238" y="4262438"/>
            <a:ext cx="7551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600"/>
              <a:t>Virtual Biodiversity Research and Access Network for Taxonomy" (ViBRANT) is a European Union FP7 funded project starting in December 2010 that will support the development of virtual research communities involved in biodiversity science. Our goal is to provide a more integrated and effective framework for those managing biodiversity data on the Web. </a:t>
            </a:r>
            <a:br>
              <a:rPr lang="bg-BG" sz="1600"/>
            </a:br>
            <a:endParaRPr lang="bg-B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4313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endParaRPr lang="en-GB" sz="4300" b="0" dirty="0" smtClean="0">
              <a:latin typeface="Verdan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9985" y="1487597"/>
            <a:ext cx="8598309" cy="50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automated, “press-a-button” submission of manuscripts, from Scratchpads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authors’ databases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automated, “press-a-button” submission of data paper manuscripts, through XML, from the GBIF metdata catalogue – data publishing!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Launching of an open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access, “next generation”, Biodiversity Data Journal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Unification of mark up standards and output for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 mining from </a:t>
            </a: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legacy literature and prospective publishing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5064" y="203200"/>
            <a:ext cx="8066080" cy="10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ViBRANT will provide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24774" y="671841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Thank you for your attention!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Thank you…</a:t>
            </a:r>
          </a:p>
        </p:txBody>
      </p:sp>
      <p:pic>
        <p:nvPicPr>
          <p:cNvPr id="4100" name="Picture 6" descr="Z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215063"/>
            <a:ext cx="17859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215063"/>
            <a:ext cx="1911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801197" y="4044814"/>
            <a:ext cx="1341440" cy="984386"/>
            <a:chOff x="647" y="753"/>
            <a:chExt cx="2611" cy="1612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803" y="1567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6" y="203200"/>
            <a:ext cx="8389257" cy="10885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Life cycle of data associated with biodiversity manuscripts</a:t>
            </a:r>
            <a:endParaRPr lang="bg-BG" sz="3200" dirty="0">
              <a:solidFill>
                <a:schemeClr val="tx1"/>
              </a:solidFill>
            </a:endParaRPr>
          </a:p>
        </p:txBody>
      </p:sp>
      <p:sp>
        <p:nvSpPr>
          <p:cNvPr id="7" name="_s1030"/>
          <p:cNvSpPr>
            <a:spLocks noChangeArrowheads="1"/>
          </p:cNvSpPr>
          <p:nvPr/>
        </p:nvSpPr>
        <p:spPr bwMode="auto">
          <a:xfrm>
            <a:off x="3251200" y="2240870"/>
            <a:ext cx="2271485" cy="7345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Biodiversity</a:t>
            </a:r>
          </a:p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10" name="_s1030"/>
          <p:cNvSpPr>
            <a:spLocks noChangeArrowheads="1"/>
          </p:cNvSpPr>
          <p:nvPr/>
        </p:nvSpPr>
        <p:spPr bwMode="auto">
          <a:xfrm>
            <a:off x="638629" y="1314904"/>
            <a:ext cx="199095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/>
              <a:t>Occurrence data</a:t>
            </a:r>
            <a:endParaRPr lang="bg-BG" sz="1800" dirty="0"/>
          </a:p>
        </p:txBody>
      </p:sp>
      <p:sp>
        <p:nvSpPr>
          <p:cNvPr id="11" name="_s1030"/>
          <p:cNvSpPr>
            <a:spLocks noChangeArrowheads="1"/>
          </p:cNvSpPr>
          <p:nvPr/>
        </p:nvSpPr>
        <p:spPr bwMode="auto">
          <a:xfrm>
            <a:off x="6109833" y="1278618"/>
            <a:ext cx="2090737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Genome dada</a:t>
            </a:r>
            <a:endParaRPr lang="bg-BG" sz="1800" dirty="0"/>
          </a:p>
        </p:txBody>
      </p:sp>
      <p:sp>
        <p:nvSpPr>
          <p:cNvPr id="12" name="_s1030"/>
          <p:cNvSpPr>
            <a:spLocks noChangeArrowheads="1"/>
          </p:cNvSpPr>
          <p:nvPr/>
        </p:nvSpPr>
        <p:spPr bwMode="auto">
          <a:xfrm>
            <a:off x="647700" y="3229897"/>
            <a:ext cx="2037443" cy="5088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Image galleries</a:t>
            </a:r>
            <a:endParaRPr lang="bg-BG" sz="1800" dirty="0"/>
          </a:p>
        </p:txBody>
      </p:sp>
      <p:sp>
        <p:nvSpPr>
          <p:cNvPr id="13" name="_s1030"/>
          <p:cNvSpPr>
            <a:spLocks noChangeArrowheads="1"/>
          </p:cNvSpPr>
          <p:nvPr/>
        </p:nvSpPr>
        <p:spPr bwMode="auto">
          <a:xfrm>
            <a:off x="608196" y="2338395"/>
            <a:ext cx="2031766" cy="493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600" dirty="0" err="1" smtClean="0"/>
              <a:t>Morphometric</a:t>
            </a:r>
            <a:r>
              <a:rPr lang="en-US" sz="1600" dirty="0" smtClean="0"/>
              <a:t> data</a:t>
            </a:r>
            <a:endParaRPr lang="bg-BG" sz="1600" dirty="0"/>
          </a:p>
        </p:txBody>
      </p:sp>
      <p:sp>
        <p:nvSpPr>
          <p:cNvPr id="14" name="_s1030"/>
          <p:cNvSpPr>
            <a:spLocks noChangeArrowheads="1"/>
          </p:cNvSpPr>
          <p:nvPr/>
        </p:nvSpPr>
        <p:spPr bwMode="auto">
          <a:xfrm>
            <a:off x="6183086" y="3244645"/>
            <a:ext cx="2061028" cy="5316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Environmental </a:t>
            </a:r>
            <a:br>
              <a:rPr lang="en-US" sz="1800" dirty="0" smtClean="0"/>
            </a:br>
            <a:r>
              <a:rPr lang="en-US" sz="1800" dirty="0" smtClean="0"/>
              <a:t>data</a:t>
            </a:r>
            <a:endParaRPr lang="bg-BG" sz="1800" dirty="0"/>
          </a:p>
        </p:txBody>
      </p:sp>
      <p:sp>
        <p:nvSpPr>
          <p:cNvPr id="15" name="_s1030"/>
          <p:cNvSpPr>
            <a:spLocks noChangeArrowheads="1"/>
          </p:cNvSpPr>
          <p:nvPr/>
        </p:nvSpPr>
        <p:spPr bwMode="auto">
          <a:xfrm>
            <a:off x="6117772" y="2323645"/>
            <a:ext cx="211182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600" dirty="0" err="1" smtClean="0"/>
              <a:t>Phylogenetic</a:t>
            </a:r>
            <a:r>
              <a:rPr lang="en-US" sz="1600" dirty="0" smtClean="0"/>
              <a:t> data</a:t>
            </a:r>
            <a:endParaRPr lang="bg-BG" sz="1600" dirty="0"/>
          </a:p>
        </p:txBody>
      </p:sp>
      <p:sp>
        <p:nvSpPr>
          <p:cNvPr id="16" name="_s1030"/>
          <p:cNvSpPr>
            <a:spLocks noChangeArrowheads="1"/>
          </p:cNvSpPr>
          <p:nvPr/>
        </p:nvSpPr>
        <p:spPr bwMode="auto">
          <a:xfrm>
            <a:off x="3395816" y="1265976"/>
            <a:ext cx="203744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Any other data</a:t>
            </a:r>
            <a:endParaRPr lang="bg-BG" sz="1800" dirty="0"/>
          </a:p>
        </p:txBody>
      </p:sp>
      <p:sp>
        <p:nvSpPr>
          <p:cNvPr id="17" name="Line 125"/>
          <p:cNvSpPr>
            <a:spLocks noChangeShapeType="1"/>
          </p:cNvSpPr>
          <p:nvPr/>
        </p:nvSpPr>
        <p:spPr bwMode="auto">
          <a:xfrm>
            <a:off x="4380271" y="1814051"/>
            <a:ext cx="14747" cy="3244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5"/>
          <p:cNvSpPr>
            <a:spLocks noChangeShapeType="1"/>
          </p:cNvSpPr>
          <p:nvPr/>
        </p:nvSpPr>
        <p:spPr bwMode="auto">
          <a:xfrm flipH="1">
            <a:off x="4527755" y="1877550"/>
            <a:ext cx="2698954" cy="2462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25"/>
          <p:cNvSpPr>
            <a:spLocks noChangeShapeType="1"/>
          </p:cNvSpPr>
          <p:nvPr/>
        </p:nvSpPr>
        <p:spPr bwMode="auto">
          <a:xfrm>
            <a:off x="1548580" y="1862803"/>
            <a:ext cx="2625213" cy="2609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25"/>
          <p:cNvSpPr>
            <a:spLocks noChangeShapeType="1"/>
          </p:cNvSpPr>
          <p:nvPr/>
        </p:nvSpPr>
        <p:spPr bwMode="auto">
          <a:xfrm flipH="1">
            <a:off x="5619134" y="2566219"/>
            <a:ext cx="398207" cy="147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25"/>
          <p:cNvSpPr>
            <a:spLocks noChangeShapeType="1"/>
          </p:cNvSpPr>
          <p:nvPr/>
        </p:nvSpPr>
        <p:spPr bwMode="auto">
          <a:xfrm>
            <a:off x="2743200" y="2580967"/>
            <a:ext cx="398206" cy="147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25"/>
          <p:cNvSpPr>
            <a:spLocks noChangeShapeType="1"/>
          </p:cNvSpPr>
          <p:nvPr/>
        </p:nvSpPr>
        <p:spPr bwMode="auto">
          <a:xfrm flipV="1">
            <a:off x="2772697" y="3067663"/>
            <a:ext cx="1415845" cy="4866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25"/>
          <p:cNvSpPr>
            <a:spLocks noChangeShapeType="1"/>
          </p:cNvSpPr>
          <p:nvPr/>
        </p:nvSpPr>
        <p:spPr bwMode="auto">
          <a:xfrm flipH="1" flipV="1">
            <a:off x="4513005" y="3067665"/>
            <a:ext cx="1533833" cy="412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25"/>
          <p:cNvSpPr>
            <a:spLocks noChangeShapeType="1"/>
          </p:cNvSpPr>
          <p:nvPr/>
        </p:nvSpPr>
        <p:spPr bwMode="auto">
          <a:xfrm>
            <a:off x="4409767" y="3111911"/>
            <a:ext cx="14749" cy="8406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511" y="3432861"/>
            <a:ext cx="1150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XML </a:t>
            </a:r>
            <a:br>
              <a:rPr lang="en-US" sz="1400" b="1" dirty="0" smtClean="0"/>
            </a:br>
            <a:r>
              <a:rPr lang="en-US" sz="1400" b="1" dirty="0" smtClean="0"/>
              <a:t>MARK UP</a:t>
            </a:r>
            <a:endParaRPr lang="en-US" sz="1400" b="1" dirty="0"/>
          </a:p>
        </p:txBody>
      </p:sp>
      <p:sp>
        <p:nvSpPr>
          <p:cNvPr id="31" name="_s1030"/>
          <p:cNvSpPr>
            <a:spLocks noChangeArrowheads="1"/>
          </p:cNvSpPr>
          <p:nvPr/>
        </p:nvSpPr>
        <p:spPr bwMode="auto">
          <a:xfrm>
            <a:off x="3318387" y="4100053"/>
            <a:ext cx="2182761" cy="589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>
                <a:solidFill>
                  <a:srgbClr val="FFC000"/>
                </a:solidFill>
              </a:rPr>
              <a:t>Structured text </a:t>
            </a:r>
            <a:br>
              <a:rPr lang="en-US" sz="1800" dirty="0" smtClean="0">
                <a:solidFill>
                  <a:srgbClr val="FFC000"/>
                </a:solidFill>
              </a:rPr>
            </a:br>
            <a:r>
              <a:rPr lang="en-US" sz="1800" dirty="0" smtClean="0">
                <a:solidFill>
                  <a:srgbClr val="FFC000"/>
                </a:solidFill>
              </a:rPr>
              <a:t>(data!)</a:t>
            </a:r>
            <a:endParaRPr lang="bg-BG" sz="1800" dirty="0">
              <a:solidFill>
                <a:srgbClr val="FFC000"/>
              </a:solidFill>
            </a:endParaRPr>
          </a:p>
        </p:txBody>
      </p:sp>
      <p:sp>
        <p:nvSpPr>
          <p:cNvPr id="32" name="Line 125"/>
          <p:cNvSpPr>
            <a:spLocks noChangeShapeType="1"/>
          </p:cNvSpPr>
          <p:nvPr/>
        </p:nvSpPr>
        <p:spPr bwMode="auto">
          <a:xfrm flipH="1">
            <a:off x="3539609" y="4925961"/>
            <a:ext cx="929151" cy="3244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25"/>
          <p:cNvSpPr>
            <a:spLocks noChangeShapeType="1"/>
          </p:cNvSpPr>
          <p:nvPr/>
        </p:nvSpPr>
        <p:spPr bwMode="auto">
          <a:xfrm flipH="1">
            <a:off x="1519083" y="4866968"/>
            <a:ext cx="2743200" cy="383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25"/>
          <p:cNvSpPr>
            <a:spLocks noChangeShapeType="1"/>
          </p:cNvSpPr>
          <p:nvPr/>
        </p:nvSpPr>
        <p:spPr bwMode="auto">
          <a:xfrm>
            <a:off x="4572000" y="4911214"/>
            <a:ext cx="1150374" cy="3687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25"/>
          <p:cNvSpPr>
            <a:spLocks noChangeShapeType="1"/>
          </p:cNvSpPr>
          <p:nvPr/>
        </p:nvSpPr>
        <p:spPr bwMode="auto">
          <a:xfrm>
            <a:off x="4675238" y="4852220"/>
            <a:ext cx="3126658" cy="398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>
            <a:off x="0" y="5326978"/>
            <a:ext cx="9144000" cy="154577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ctr">
              <a:defRPr/>
            </a:pPr>
            <a:endParaRPr lang="bg-BG" sz="1600" b="1" dirty="0"/>
          </a:p>
        </p:txBody>
      </p:sp>
      <p:sp>
        <p:nvSpPr>
          <p:cNvPr id="121" name="_s1030"/>
          <p:cNvSpPr>
            <a:spLocks noChangeArrowheads="1"/>
          </p:cNvSpPr>
          <p:nvPr/>
        </p:nvSpPr>
        <p:spPr bwMode="auto">
          <a:xfrm>
            <a:off x="182880" y="5394959"/>
            <a:ext cx="1249681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ARTICLES</a:t>
            </a:r>
            <a:endParaRPr lang="bg-BG" b="1" dirty="0"/>
          </a:p>
        </p:txBody>
      </p:sp>
      <p:pic>
        <p:nvPicPr>
          <p:cNvPr id="122" name="Picture 21" descr="EOL_Brochur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6172658"/>
            <a:ext cx="1005840" cy="6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 descr="gbif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" y="6168627"/>
            <a:ext cx="1005840" cy="6893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20" y="6168427"/>
            <a:ext cx="487680" cy="68957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0320" y="6170849"/>
            <a:ext cx="1021080" cy="6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Inhaltsplatzhalter 4" descr="Plazi_boo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113" y="6179082"/>
            <a:ext cx="1238567" cy="67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240" y="6172200"/>
            <a:ext cx="7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3150"/>
            <a:ext cx="1390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Straight Arrow Connector 59"/>
          <p:cNvCxnSpPr>
            <a:cxnSpLocks noChangeShapeType="1"/>
          </p:cNvCxnSpPr>
          <p:nvPr/>
        </p:nvCxnSpPr>
        <p:spPr bwMode="auto">
          <a:xfrm flipV="1">
            <a:off x="289560" y="5852160"/>
            <a:ext cx="5029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0" name="Straight Arrow Connector 59"/>
          <p:cNvCxnSpPr>
            <a:cxnSpLocks noChangeShapeType="1"/>
          </p:cNvCxnSpPr>
          <p:nvPr/>
        </p:nvCxnSpPr>
        <p:spPr bwMode="auto">
          <a:xfrm rot="10800000">
            <a:off x="1005840" y="5836920"/>
            <a:ext cx="670560" cy="2895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1" name="_s1030"/>
          <p:cNvSpPr>
            <a:spLocks noChangeArrowheads="1"/>
          </p:cNvSpPr>
          <p:nvPr/>
        </p:nvSpPr>
        <p:spPr bwMode="auto">
          <a:xfrm>
            <a:off x="2895600" y="5379719"/>
            <a:ext cx="11582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sz="1400" b="1" dirty="0" smtClean="0"/>
              <a:t>Occurr-</a:t>
            </a:r>
            <a:br>
              <a:rPr lang="bg-BG" sz="1400" b="1" dirty="0" smtClean="0"/>
            </a:br>
            <a:r>
              <a:rPr lang="bg-BG" sz="1400" b="1" dirty="0" smtClean="0"/>
              <a:t>ence data</a:t>
            </a:r>
            <a:endParaRPr lang="bg-BG" sz="1400" b="1" dirty="0"/>
          </a:p>
        </p:txBody>
      </p:sp>
      <p:sp>
        <p:nvSpPr>
          <p:cNvPr id="132" name="_s1030"/>
          <p:cNvSpPr>
            <a:spLocks noChangeArrowheads="1"/>
          </p:cNvSpPr>
          <p:nvPr/>
        </p:nvSpPr>
        <p:spPr bwMode="auto">
          <a:xfrm>
            <a:off x="6964680" y="534924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names</a:t>
            </a:r>
            <a:endParaRPr lang="bg-BG" b="1" dirty="0"/>
          </a:p>
        </p:txBody>
      </p:sp>
      <p:cxnSp>
        <p:nvCxnSpPr>
          <p:cNvPr id="133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3009901" y="5981701"/>
            <a:ext cx="228598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4" name="Straight Arrow Connector 59"/>
          <p:cNvCxnSpPr>
            <a:cxnSpLocks noChangeShapeType="1"/>
          </p:cNvCxnSpPr>
          <p:nvPr/>
        </p:nvCxnSpPr>
        <p:spPr bwMode="auto">
          <a:xfrm flipV="1">
            <a:off x="4267200" y="5852160"/>
            <a:ext cx="11125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5" name="Straight Arrow Connector 59"/>
          <p:cNvCxnSpPr>
            <a:cxnSpLocks noChangeShapeType="1"/>
          </p:cNvCxnSpPr>
          <p:nvPr/>
        </p:nvCxnSpPr>
        <p:spPr bwMode="auto">
          <a:xfrm rot="10800000">
            <a:off x="5715000" y="5852160"/>
            <a:ext cx="111252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5410202" y="5989320"/>
            <a:ext cx="304800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7" name="_s1030"/>
          <p:cNvSpPr>
            <a:spLocks noChangeArrowheads="1"/>
          </p:cNvSpPr>
          <p:nvPr/>
        </p:nvSpPr>
        <p:spPr bwMode="auto">
          <a:xfrm>
            <a:off x="4251960" y="5364480"/>
            <a:ext cx="242316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treatments</a:t>
            </a:r>
            <a:endParaRPr lang="bg-BG" b="1" dirty="0"/>
          </a:p>
        </p:txBody>
      </p:sp>
      <p:pic>
        <p:nvPicPr>
          <p:cNvPr id="1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6186940"/>
            <a:ext cx="1021080" cy="6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9" name="Straight Arrow Connector 59"/>
          <p:cNvCxnSpPr>
            <a:cxnSpLocks noChangeShapeType="1"/>
          </p:cNvCxnSpPr>
          <p:nvPr/>
        </p:nvCxnSpPr>
        <p:spPr bwMode="auto">
          <a:xfrm rot="10800000">
            <a:off x="8061960" y="5775960"/>
            <a:ext cx="838200" cy="3505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0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772403" y="5958841"/>
            <a:ext cx="335276" cy="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41" name="Rectangle 140"/>
          <p:cNvSpPr/>
          <p:nvPr/>
        </p:nvSpPr>
        <p:spPr>
          <a:xfrm>
            <a:off x="4920986" y="6163018"/>
            <a:ext cx="700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516573" y="6534835"/>
            <a:ext cx="612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10000"/>
                  </a:schemeClr>
                </a:solidFill>
              </a:rPr>
              <a:t>BHL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888480" y="6172201"/>
            <a:ext cx="6095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00" b="1" dirty="0" smtClean="0">
                <a:solidFill>
                  <a:schemeClr val="tx2">
                    <a:lumMod val="10000"/>
                  </a:schemeClr>
                </a:solidFill>
              </a:rPr>
              <a:t>Wiki</a:t>
            </a:r>
            <a:endParaRPr lang="bg-BG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612573" y="615383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>
                <a:solidFill>
                  <a:schemeClr val="tx2">
                    <a:lumMod val="10000"/>
                  </a:schemeClr>
                </a:solidFill>
              </a:rPr>
              <a:t>COL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5" name="_s1030"/>
          <p:cNvSpPr>
            <a:spLocks noChangeArrowheads="1"/>
          </p:cNvSpPr>
          <p:nvPr/>
        </p:nvSpPr>
        <p:spPr bwMode="auto">
          <a:xfrm>
            <a:off x="1615440" y="5394959"/>
            <a:ext cx="11582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sz="1400" b="1" dirty="0" smtClean="0"/>
              <a:t>Biblio-</a:t>
            </a:r>
            <a:br>
              <a:rPr lang="bg-BG" sz="1400" b="1" dirty="0" smtClean="0"/>
            </a:br>
            <a:r>
              <a:rPr lang="bg-BG" sz="1400" b="1" dirty="0" smtClean="0"/>
              <a:t>graphies</a:t>
            </a:r>
            <a:endParaRPr lang="bg-BG" sz="1400" b="1" dirty="0"/>
          </a:p>
        </p:txBody>
      </p:sp>
      <p:cxnSp>
        <p:nvCxnSpPr>
          <p:cNvPr id="14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1996440" y="5974080"/>
            <a:ext cx="259080" cy="457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2" name="Down Arrow 51"/>
          <p:cNvSpPr/>
          <p:nvPr/>
        </p:nvSpPr>
        <p:spPr bwMode="auto">
          <a:xfrm>
            <a:off x="1592825" y="4114800"/>
            <a:ext cx="252000" cy="60468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7157883" y="4119717"/>
            <a:ext cx="252000" cy="60468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7905135" y="4114802"/>
            <a:ext cx="840659" cy="973391"/>
          </a:xfrm>
          <a:prstGeom prst="straightConnector1">
            <a:avLst/>
          </a:prstGeom>
          <a:solidFill>
            <a:schemeClr val="accent1"/>
          </a:solidFill>
          <a:ln w="107950" cap="rnd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65471" y="4041059"/>
            <a:ext cx="678425" cy="1091380"/>
          </a:xfrm>
          <a:prstGeom prst="straightConnector1">
            <a:avLst/>
          </a:prstGeom>
          <a:solidFill>
            <a:schemeClr val="accent1"/>
          </a:solidFill>
          <a:ln w="107950" cap="rnd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31" grpId="0" animBg="1"/>
      <p:bldP spid="32" grpId="0" animBg="1"/>
      <p:bldP spid="33" grpId="0" animBg="1"/>
      <p:bldP spid="39" grpId="0" animBg="1"/>
      <p:bldP spid="40" grpId="0" animBg="1"/>
      <p:bldP spid="120" grpId="0" animBg="1"/>
      <p:bldP spid="121" grpId="0" animBg="1"/>
      <p:bldP spid="131" grpId="0" animBg="1"/>
      <p:bldP spid="132" grpId="0" animBg="1"/>
      <p:bldP spid="137" grpId="0" animBg="1"/>
      <p:bldP spid="141" grpId="0"/>
      <p:bldP spid="142" grpId="0"/>
      <p:bldP spid="143" grpId="0"/>
      <p:bldP spid="144" grpId="0"/>
      <p:bldP spid="145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" y="0"/>
            <a:ext cx="8229600" cy="1143000"/>
          </a:xfrm>
        </p:spPr>
        <p:txBody>
          <a:bodyPr/>
          <a:lstStyle/>
          <a:p>
            <a:r>
              <a:rPr lang="en-US" sz="4200" dirty="0" smtClean="0">
                <a:solidFill>
                  <a:schemeClr val="tx1"/>
                </a:solidFill>
              </a:rPr>
              <a:t>The Challenges</a:t>
            </a:r>
            <a:endParaRPr lang="bg-BG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77216"/>
            <a:ext cx="9144001" cy="4525963"/>
          </a:xfrm>
        </p:spPr>
        <p:txBody>
          <a:bodyPr/>
          <a:lstStyle/>
          <a:p>
            <a:r>
              <a:rPr lang="en-US" sz="2800" dirty="0" smtClean="0"/>
              <a:t>Biodiversity data highly diverse and </a:t>
            </a:r>
            <a:r>
              <a:rPr lang="en-US" sz="2800" dirty="0" smtClean="0">
                <a:solidFill>
                  <a:srgbClr val="FFFF00"/>
                </a:solidFill>
              </a:rPr>
              <a:t>heterogeneous</a:t>
            </a:r>
          </a:p>
          <a:p>
            <a:r>
              <a:rPr lang="en-US" sz="2800" dirty="0" smtClean="0"/>
              <a:t>In most cases published as separate data files with </a:t>
            </a:r>
            <a:r>
              <a:rPr lang="en-US" sz="2800" dirty="0" smtClean="0">
                <a:solidFill>
                  <a:srgbClr val="FFFF00"/>
                </a:solidFill>
              </a:rPr>
              <a:t>poor metadata</a:t>
            </a:r>
            <a:r>
              <a:rPr lang="en-US" sz="2800" dirty="0" smtClean="0"/>
              <a:t> descriptions</a:t>
            </a:r>
          </a:p>
          <a:p>
            <a:r>
              <a:rPr lang="en-US" sz="2800" dirty="0" smtClean="0"/>
              <a:t>Well established standards exist for only some types of biodiversity data : </a:t>
            </a:r>
            <a:r>
              <a:rPr lang="en-US" sz="2800" dirty="0" err="1" smtClean="0">
                <a:solidFill>
                  <a:srgbClr val="FFFF00"/>
                </a:solidFill>
              </a:rPr>
              <a:t>DarwinCore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Nexus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GenBank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Barcode of Life</a:t>
            </a:r>
            <a:endParaRPr lang="en-US" sz="2800" dirty="0" smtClean="0"/>
          </a:p>
          <a:p>
            <a:r>
              <a:rPr lang="en-US" sz="2800" dirty="0" smtClean="0"/>
              <a:t>Majority of published data not easily discoverable and citable, that is </a:t>
            </a:r>
            <a:r>
              <a:rPr lang="en-US" sz="2800" dirty="0" smtClean="0">
                <a:solidFill>
                  <a:srgbClr val="FFFF00"/>
                </a:solidFill>
              </a:rPr>
              <a:t>hardly usable</a:t>
            </a:r>
          </a:p>
          <a:p>
            <a:r>
              <a:rPr lang="en-US" sz="2800" dirty="0" smtClean="0"/>
              <a:t>Lack of elaborated </a:t>
            </a:r>
            <a:r>
              <a:rPr lang="en-US" sz="2800" dirty="0" smtClean="0">
                <a:solidFill>
                  <a:srgbClr val="FFFF00"/>
                </a:solidFill>
              </a:rPr>
              <a:t>data citation </a:t>
            </a:r>
            <a:r>
              <a:rPr lang="en-US" sz="2800" dirty="0" smtClean="0"/>
              <a:t>mechanisms and</a:t>
            </a:r>
            <a:r>
              <a:rPr lang="en-US" sz="2800" dirty="0" smtClean="0">
                <a:solidFill>
                  <a:srgbClr val="FFFF00"/>
                </a:solidFill>
              </a:rPr>
              <a:t> citation tracking</a:t>
            </a:r>
          </a:p>
          <a:p>
            <a:r>
              <a:rPr lang="en-US" sz="2800" dirty="0" smtClean="0"/>
              <a:t>Still unclear and sometimes confusing</a:t>
            </a:r>
            <a:r>
              <a:rPr lang="en-US" sz="2800" dirty="0" smtClean="0">
                <a:solidFill>
                  <a:srgbClr val="FFFF00"/>
                </a:solidFill>
              </a:rPr>
              <a:t> use licenses</a:t>
            </a:r>
            <a:endParaRPr lang="bg-BG" sz="2400" dirty="0" smtClean="0">
              <a:solidFill>
                <a:srgbClr val="FFFF00"/>
              </a:solidFill>
            </a:endParaRPr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26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But how to publish data then?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the authors are supposed to do to properly publish their data?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857"/>
            <a:ext cx="91440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1956"/>
            <a:ext cx="9143999" cy="591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324463"/>
            <a:ext cx="8775290" cy="966019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Multiple-Choice Data Publishing Model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622908"/>
            <a:ext cx="890802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bg-BG" sz="2800" dirty="0" smtClean="0">
                <a:solidFill>
                  <a:srgbClr val="FFFF00"/>
                </a:solidFill>
              </a:rPr>
              <a:t>upplementary </a:t>
            </a:r>
            <a:r>
              <a:rPr lang="en-US" sz="2800" dirty="0" smtClean="0">
                <a:solidFill>
                  <a:srgbClr val="FFFF00"/>
                </a:solidFill>
              </a:rPr>
              <a:t>data </a:t>
            </a:r>
            <a:r>
              <a:rPr lang="bg-BG" sz="2800" dirty="0" smtClean="0">
                <a:solidFill>
                  <a:srgbClr val="FFFF00"/>
                </a:solidFill>
              </a:rPr>
              <a:t>files</a:t>
            </a:r>
            <a:r>
              <a:rPr lang="bg-BG" sz="2800" dirty="0" smtClean="0"/>
              <a:t> downloadable from the journals’ websites</a:t>
            </a:r>
            <a:r>
              <a:rPr lang="en-US" sz="2800" dirty="0" smtClean="0"/>
              <a:t> or elsewhere</a:t>
            </a:r>
            <a:r>
              <a:rPr lang="bg-BG" sz="2800" dirty="0" smtClean="0"/>
              <a:t>;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</a:t>
            </a:r>
            <a:r>
              <a:rPr lang="bg-BG" sz="2800" dirty="0" smtClean="0"/>
              <a:t>ata </a:t>
            </a:r>
            <a:r>
              <a:rPr lang="en-US" sz="2800" dirty="0" smtClean="0"/>
              <a:t>deposited as independent files</a:t>
            </a:r>
            <a:r>
              <a:rPr lang="bg-BG" sz="2800" dirty="0" smtClean="0"/>
              <a:t> </a:t>
            </a:r>
            <a:r>
              <a:rPr lang="en-US" sz="2800" dirty="0" smtClean="0"/>
              <a:t>at </a:t>
            </a:r>
            <a:r>
              <a:rPr lang="en-US" sz="2800" dirty="0" smtClean="0">
                <a:solidFill>
                  <a:srgbClr val="FFFF00"/>
                </a:solidFill>
              </a:rPr>
              <a:t>specialized </a:t>
            </a:r>
            <a:r>
              <a:rPr lang="bg-BG" sz="2800" dirty="0" smtClean="0">
                <a:solidFill>
                  <a:srgbClr val="FFFF00"/>
                </a:solidFill>
              </a:rPr>
              <a:t>data repositories</a:t>
            </a:r>
            <a:r>
              <a:rPr lang="bg-BG" sz="2800" dirty="0" smtClean="0"/>
              <a:t> and then linked to the journal article (e.g., Dryad, Pangaea);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</a:t>
            </a:r>
            <a:r>
              <a:rPr lang="bg-BG" sz="2800" dirty="0" smtClean="0"/>
              <a:t>ata published through data repositories but </a:t>
            </a:r>
            <a:r>
              <a:rPr lang="bg-BG" sz="2800" dirty="0" smtClean="0">
                <a:solidFill>
                  <a:srgbClr val="FFFF00"/>
                </a:solidFill>
              </a:rPr>
              <a:t>indexed </a:t>
            </a:r>
            <a:r>
              <a:rPr lang="en-US" sz="2800" dirty="0" smtClean="0">
                <a:solidFill>
                  <a:srgbClr val="FFFF00"/>
                </a:solidFill>
              </a:rPr>
              <a:t>and collated</a:t>
            </a:r>
            <a:r>
              <a:rPr lang="en-US" sz="2800" dirty="0" smtClean="0"/>
              <a:t> </a:t>
            </a:r>
            <a:r>
              <a:rPr lang="bg-BG" sz="2800" dirty="0" smtClean="0"/>
              <a:t>with</a:t>
            </a:r>
            <a:r>
              <a:rPr lang="en-US" sz="2800" dirty="0" smtClean="0"/>
              <a:t> other data</a:t>
            </a:r>
            <a:r>
              <a:rPr lang="bg-BG" sz="2800" dirty="0" smtClean="0"/>
              <a:t> (e.g., Gen</a:t>
            </a:r>
            <a:r>
              <a:rPr lang="en-US" sz="2800" dirty="0" smtClean="0"/>
              <a:t>B</a:t>
            </a:r>
            <a:r>
              <a:rPr lang="bg-BG" sz="2800" dirty="0" smtClean="0"/>
              <a:t>ank</a:t>
            </a:r>
            <a:r>
              <a:rPr lang="en-US" sz="2800" dirty="0" smtClean="0"/>
              <a:t> and </a:t>
            </a:r>
            <a:r>
              <a:rPr lang="bg-BG" sz="2800" dirty="0" smtClean="0"/>
              <a:t>GBIF</a:t>
            </a:r>
            <a:r>
              <a:rPr lang="en-US" sz="2800" dirty="0" smtClean="0"/>
              <a:t> IPT</a:t>
            </a:r>
            <a:r>
              <a:rPr lang="bg-BG" sz="2800" dirty="0" smtClean="0"/>
              <a:t>);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</a:t>
            </a:r>
            <a:r>
              <a:rPr lang="bg-BG" sz="2800" dirty="0" smtClean="0"/>
              <a:t>ata published in the form of marked-up, structured and </a:t>
            </a:r>
            <a:r>
              <a:rPr lang="bg-BG" sz="2800" dirty="0" smtClean="0">
                <a:solidFill>
                  <a:srgbClr val="FFFF00"/>
                </a:solidFill>
              </a:rPr>
              <a:t>machine-readable text</a:t>
            </a:r>
            <a:r>
              <a:rPr lang="bg-BG" sz="2800" dirty="0" smtClean="0"/>
              <a:t>. 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2058" y="0"/>
            <a:ext cx="7772400" cy="192087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The Dryad Data Publishing Model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12955" y="1504335"/>
            <a:ext cx="8185354" cy="4483509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en-US" dirty="0" smtClean="0"/>
              <a:t> Various kinds of data files associated with an article are deposited as a “data package” </a:t>
            </a:r>
            <a:r>
              <a:rPr lang="en-US" dirty="0" smtClean="0">
                <a:solidFill>
                  <a:srgbClr val="FFFF00"/>
                </a:solidFill>
              </a:rPr>
              <a:t>in one place</a:t>
            </a:r>
          </a:p>
          <a:p>
            <a:pPr algn="l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err="1" smtClean="0"/>
              <a:t>DataCite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DOIs</a:t>
            </a:r>
            <a:r>
              <a:rPr lang="en-US" dirty="0" smtClean="0"/>
              <a:t> associated to each file and to the package as a whole</a:t>
            </a:r>
          </a:p>
          <a:p>
            <a:pPr algn="l">
              <a:buBlip>
                <a:blip r:embed="rId2"/>
              </a:buBlip>
            </a:pPr>
            <a:r>
              <a:rPr lang="en-US" dirty="0" smtClean="0">
                <a:solidFill>
                  <a:srgbClr val="FFFF00"/>
                </a:solidFill>
              </a:rPr>
              <a:t> Data citation</a:t>
            </a:r>
            <a:r>
              <a:rPr lang="en-US" dirty="0" smtClean="0"/>
              <a:t> separated from the article citation</a:t>
            </a:r>
          </a:p>
          <a:p>
            <a:pPr algn="l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“Handshaking”</a:t>
            </a:r>
            <a:r>
              <a:rPr lang="en-US" dirty="0" smtClean="0"/>
              <a:t> mechanism is being elaborated with </a:t>
            </a:r>
            <a:r>
              <a:rPr lang="en-US" dirty="0" err="1" smtClean="0"/>
              <a:t>TreeBASE</a:t>
            </a:r>
            <a:r>
              <a:rPr lang="en-US" dirty="0" smtClean="0"/>
              <a:t>, </a:t>
            </a:r>
            <a:r>
              <a:rPr lang="en-US" dirty="0" err="1" smtClean="0"/>
              <a:t>GenBank</a:t>
            </a:r>
            <a:r>
              <a:rPr lang="en-US" dirty="0" smtClean="0"/>
              <a:t>, and others</a:t>
            </a:r>
          </a:p>
          <a:p>
            <a:pPr algn="l">
              <a:buFont typeface="Arial" pitchFamily="34" charset="0"/>
              <a:buChar char="•"/>
            </a:pPr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223"/>
            <a:ext cx="8775290" cy="966019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Workflows (Dryad)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4" name="_s1030"/>
          <p:cNvSpPr>
            <a:spLocks noChangeArrowheads="1"/>
          </p:cNvSpPr>
          <p:nvPr/>
        </p:nvSpPr>
        <p:spPr bwMode="auto">
          <a:xfrm>
            <a:off x="4099560" y="152400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SUBMISSION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5" name="_s1030"/>
          <p:cNvSpPr>
            <a:spLocks noChangeArrowheads="1"/>
          </p:cNvSpPr>
          <p:nvPr/>
        </p:nvSpPr>
        <p:spPr bwMode="auto">
          <a:xfrm>
            <a:off x="335280" y="2198824"/>
            <a:ext cx="2080941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Various data files</a:t>
            </a:r>
            <a:endParaRPr lang="bg-BG" sz="1800" dirty="0"/>
          </a:p>
        </p:txBody>
      </p:sp>
      <p:cxnSp>
        <p:nvCxnSpPr>
          <p:cNvPr id="7" name="Straight Connector 6"/>
          <p:cNvCxnSpPr>
            <a:stCxn id="5" idx="3"/>
            <a:endCxn id="4" idx="1"/>
          </p:cNvCxnSpPr>
          <p:nvPr/>
        </p:nvCxnSpPr>
        <p:spPr bwMode="auto">
          <a:xfrm flipV="1">
            <a:off x="2416221" y="1876334"/>
            <a:ext cx="1683339" cy="551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_s1030"/>
          <p:cNvSpPr>
            <a:spLocks noChangeArrowheads="1"/>
          </p:cNvSpPr>
          <p:nvPr/>
        </p:nvSpPr>
        <p:spPr bwMode="auto">
          <a:xfrm>
            <a:off x="4145280" y="277368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ACCEPTED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608320" y="2362200"/>
            <a:ext cx="0" cy="32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0" y="3032760"/>
            <a:ext cx="116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Simple</a:t>
            </a:r>
          </a:p>
          <a:p>
            <a:r>
              <a:rPr lang="en-US" sz="1600" dirty="0" smtClean="0"/>
              <a:t>metadata</a:t>
            </a:r>
            <a:endParaRPr lang="bg-BG" dirty="0"/>
          </a:p>
        </p:txBody>
      </p:sp>
      <p:sp>
        <p:nvSpPr>
          <p:cNvPr id="24" name="Rectangle 23"/>
          <p:cNvSpPr/>
          <p:nvPr/>
        </p:nvSpPr>
        <p:spPr>
          <a:xfrm>
            <a:off x="2270760" y="3091190"/>
            <a:ext cx="135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Email metadata</a:t>
            </a:r>
            <a:endParaRPr lang="bg-BG" dirty="0"/>
          </a:p>
        </p:txBody>
      </p:sp>
      <p:sp>
        <p:nvSpPr>
          <p:cNvPr id="37" name="Rectangle 36"/>
          <p:cNvSpPr/>
          <p:nvPr/>
        </p:nvSpPr>
        <p:spPr>
          <a:xfrm>
            <a:off x="3048000" y="3944332"/>
            <a:ext cx="108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DataCiteDOIs</a:t>
            </a:r>
            <a:endParaRPr lang="bg-BG" dirty="0"/>
          </a:p>
        </p:txBody>
      </p:sp>
      <p:sp>
        <p:nvSpPr>
          <p:cNvPr id="38" name="_s1030"/>
          <p:cNvSpPr>
            <a:spLocks noChangeArrowheads="1"/>
          </p:cNvSpPr>
          <p:nvPr/>
        </p:nvSpPr>
        <p:spPr bwMode="auto">
          <a:xfrm>
            <a:off x="4160520" y="591312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PUBLISHED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6751320" y="3611880"/>
            <a:ext cx="15240" cy="2118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_s1030"/>
          <p:cNvSpPr>
            <a:spLocks noChangeArrowheads="1"/>
          </p:cNvSpPr>
          <p:nvPr/>
        </p:nvSpPr>
        <p:spPr bwMode="auto">
          <a:xfrm>
            <a:off x="213360" y="6054544"/>
            <a:ext cx="2743199" cy="457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Data on Dryad available</a:t>
            </a:r>
            <a:endParaRPr lang="bg-BG" sz="18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" y="3793492"/>
            <a:ext cx="1718309" cy="9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 bwMode="auto">
          <a:xfrm flipH="1">
            <a:off x="2316480" y="3093720"/>
            <a:ext cx="1737360" cy="1173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386840" y="2804160"/>
            <a:ext cx="1524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2346960" y="3261360"/>
            <a:ext cx="1722120" cy="1173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1417320" y="4846320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354" y="4456545"/>
            <a:ext cx="1030605" cy="9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4615031" y="3701682"/>
            <a:ext cx="871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Email author</a:t>
            </a:r>
            <a:endParaRPr lang="bg-BG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5638800" y="3611880"/>
            <a:ext cx="0" cy="71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3078480" y="6309360"/>
            <a:ext cx="96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_s1030"/>
          <p:cNvSpPr>
            <a:spLocks noChangeArrowheads="1"/>
          </p:cNvSpPr>
          <p:nvPr/>
        </p:nvSpPr>
        <p:spPr bwMode="auto">
          <a:xfrm>
            <a:off x="2438400" y="5002984"/>
            <a:ext cx="2035221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Various data files</a:t>
            </a:r>
            <a:endParaRPr lang="bg-BG" sz="1800" dirty="0"/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4556760" y="5227320"/>
            <a:ext cx="518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 flipV="1">
            <a:off x="1584960" y="4831080"/>
            <a:ext cx="762000" cy="396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587961" y="2484120"/>
            <a:ext cx="993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DataCiteDOIs</a:t>
            </a:r>
            <a:endParaRPr lang="bg-BG" dirty="0"/>
          </a:p>
        </p:txBody>
      </p:sp>
      <p:cxnSp>
        <p:nvCxnSpPr>
          <p:cNvPr id="85" name="Straight Arrow Connector 84"/>
          <p:cNvCxnSpPr/>
          <p:nvPr/>
        </p:nvCxnSpPr>
        <p:spPr bwMode="auto">
          <a:xfrm flipV="1">
            <a:off x="2346960" y="2103120"/>
            <a:ext cx="1706880" cy="1965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Rectangle 85"/>
          <p:cNvSpPr/>
          <p:nvPr/>
        </p:nvSpPr>
        <p:spPr>
          <a:xfrm>
            <a:off x="5757881" y="3717072"/>
            <a:ext cx="1176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Pre-link included</a:t>
            </a:r>
            <a:endParaRPr lang="bg-BG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23" grpId="0"/>
      <p:bldP spid="23" grpId="1"/>
      <p:bldP spid="24" grpId="0"/>
      <p:bldP spid="37" grpId="0"/>
      <p:bldP spid="38" grpId="0" animBg="1"/>
      <p:bldP spid="42" grpId="0" animBg="1"/>
      <p:bldP spid="61" grpId="0"/>
      <p:bldP spid="66" grpId="0" animBg="1"/>
      <p:bldP spid="83" grpId="0"/>
      <p:bldP spid="83" grpId="2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223"/>
            <a:ext cx="8775290" cy="966019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Workflows (GBIF IPT)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4" name="_s1030"/>
          <p:cNvSpPr>
            <a:spLocks noChangeArrowheads="1"/>
          </p:cNvSpPr>
          <p:nvPr/>
        </p:nvSpPr>
        <p:spPr bwMode="auto">
          <a:xfrm>
            <a:off x="4099560" y="152400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SUBMISSION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5" name="_s1030"/>
          <p:cNvSpPr>
            <a:spLocks noChangeArrowheads="1"/>
          </p:cNvSpPr>
          <p:nvPr/>
        </p:nvSpPr>
        <p:spPr bwMode="auto">
          <a:xfrm>
            <a:off x="608149" y="1650184"/>
            <a:ext cx="199095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/>
              <a:t>Occurrence data</a:t>
            </a:r>
            <a:endParaRPr lang="bg-BG" sz="1800" dirty="0"/>
          </a:p>
        </p:txBody>
      </p:sp>
      <p:cxnSp>
        <p:nvCxnSpPr>
          <p:cNvPr id="7" name="Straight Connector 6"/>
          <p:cNvCxnSpPr>
            <a:stCxn id="5" idx="3"/>
            <a:endCxn id="4" idx="1"/>
          </p:cNvCxnSpPr>
          <p:nvPr/>
        </p:nvCxnSpPr>
        <p:spPr bwMode="auto">
          <a:xfrm flipV="1">
            <a:off x="2599101" y="1876334"/>
            <a:ext cx="1500459" cy="2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4" y="2819401"/>
            <a:ext cx="2264092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1554480" y="2301240"/>
            <a:ext cx="0" cy="441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" y="4295775"/>
            <a:ext cx="1219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>
            <a:off x="1554480" y="361188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_s1030"/>
          <p:cNvSpPr>
            <a:spLocks noChangeArrowheads="1"/>
          </p:cNvSpPr>
          <p:nvPr/>
        </p:nvSpPr>
        <p:spPr bwMode="auto">
          <a:xfrm>
            <a:off x="4145280" y="277368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ACCEPTED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608320" y="2362200"/>
            <a:ext cx="0" cy="32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2286000" y="3550920"/>
            <a:ext cx="1752600" cy="1508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1664868" y="2240280"/>
            <a:ext cx="116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Extended</a:t>
            </a:r>
            <a:br>
              <a:rPr lang="en-US" sz="1600" dirty="0" smtClean="0"/>
            </a:br>
            <a:r>
              <a:rPr lang="en-US" sz="1600" dirty="0" smtClean="0"/>
              <a:t>metadata</a:t>
            </a:r>
            <a:endParaRPr lang="bg-BG" dirty="0"/>
          </a:p>
        </p:txBody>
      </p:sp>
      <p:sp>
        <p:nvSpPr>
          <p:cNvPr id="24" name="Rectangle 23"/>
          <p:cNvSpPr/>
          <p:nvPr/>
        </p:nvSpPr>
        <p:spPr>
          <a:xfrm>
            <a:off x="2255520" y="3594110"/>
            <a:ext cx="120396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Persistent </a:t>
            </a:r>
            <a:br>
              <a:rPr lang="en-US" sz="1400" dirty="0" smtClean="0"/>
            </a:br>
            <a:r>
              <a:rPr lang="en-US" sz="1400" dirty="0" smtClean="0"/>
              <a:t>identifier</a:t>
            </a:r>
            <a:endParaRPr lang="bg-BG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2392680" y="3764280"/>
            <a:ext cx="1844040" cy="1554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3627120" y="4401532"/>
            <a:ext cx="731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DOI</a:t>
            </a:r>
            <a:endParaRPr lang="bg-BG" dirty="0"/>
          </a:p>
        </p:txBody>
      </p:sp>
      <p:sp>
        <p:nvSpPr>
          <p:cNvPr id="38" name="_s1030"/>
          <p:cNvSpPr>
            <a:spLocks noChangeArrowheads="1"/>
          </p:cNvSpPr>
          <p:nvPr/>
        </p:nvSpPr>
        <p:spPr bwMode="auto">
          <a:xfrm>
            <a:off x="4175760" y="493776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PUBLISHED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623560" y="3672840"/>
            <a:ext cx="0" cy="1158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_s1030"/>
          <p:cNvSpPr>
            <a:spLocks noChangeArrowheads="1"/>
          </p:cNvSpPr>
          <p:nvPr/>
        </p:nvSpPr>
        <p:spPr bwMode="auto">
          <a:xfrm>
            <a:off x="335280" y="6054544"/>
            <a:ext cx="2621279" cy="457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Darwin Core Archive</a:t>
            </a:r>
            <a:endParaRPr lang="bg-BG" sz="1800" dirty="0">
              <a:solidFill>
                <a:schemeClr val="bg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609600" y="3611880"/>
            <a:ext cx="1524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Connector 45"/>
          <p:cNvCxnSpPr>
            <a:stCxn id="42" idx="3"/>
            <a:endCxn id="38" idx="1"/>
          </p:cNvCxnSpPr>
          <p:nvPr/>
        </p:nvCxnSpPr>
        <p:spPr bwMode="auto">
          <a:xfrm flipV="1">
            <a:off x="2956559" y="5290094"/>
            <a:ext cx="1219201" cy="993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23" grpId="0"/>
      <p:bldP spid="24" grpId="0"/>
      <p:bldP spid="37" grpId="0"/>
      <p:bldP spid="38" grpId="0" animBg="1"/>
      <p:bldP spid="42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16676</TotalTime>
  <Words>486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Stream</vt:lpstr>
      <vt:lpstr>Data publishing from the viewpoint of a biodiversity publisher</vt:lpstr>
      <vt:lpstr>Life cycle of data associated with biodiversity manuscripts</vt:lpstr>
      <vt:lpstr>The Challenges</vt:lpstr>
      <vt:lpstr>But how to publish data then?   What the authors are supposed to do to properly publish their data?</vt:lpstr>
      <vt:lpstr>Slide 5</vt:lpstr>
      <vt:lpstr>Multiple-Choice Data Publishing Model</vt:lpstr>
      <vt:lpstr>The Dryad Data Publishing Model</vt:lpstr>
      <vt:lpstr>Workflows (Dryad)</vt:lpstr>
      <vt:lpstr>Workflows (GBIF IPT)</vt:lpstr>
      <vt:lpstr>Occurrence datasets published as “data papers” through GBIF</vt:lpstr>
      <vt:lpstr>The Future</vt:lpstr>
      <vt:lpstr>  </vt:lpstr>
      <vt:lpstr>Thank you for your attention! Thank you…</vt:lpstr>
    </vt:vector>
  </TitlesOfParts>
  <Company>Pensoft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Lyubomir Penev</dc:creator>
  <cp:lastModifiedBy>Dell</cp:lastModifiedBy>
  <cp:revision>624</cp:revision>
  <dcterms:created xsi:type="dcterms:W3CDTF">2009-05-17T12:46:22Z</dcterms:created>
  <dcterms:modified xsi:type="dcterms:W3CDTF">2011-10-20T17:41:51Z</dcterms:modified>
</cp:coreProperties>
</file>